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88150" cy="992346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Arial Narrow" panose="020B0606020202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1638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4925" y="0"/>
            <a:ext cx="2941638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4988"/>
            <a:ext cx="2941638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236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39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27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8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28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44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p29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812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2" name="Google Shape;222;p30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861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0" name="Google Shape;230;p31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84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8" name="Google Shape;238;p32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22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5" name="Google Shape;245;p33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56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3" name="Google Shape;253;p34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781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1" name="Google Shape;261;p35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24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5" name="Google Shape;275;p36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79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19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806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2" name="Google Shape;282;p37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684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38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715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9" name="Google Shape;299;p39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715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0" name="Google Shape;310;p40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633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41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554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4" name="Google Shape;324;p42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665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2" name="Google Shape;332;p43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022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" name="Google Shape;340;p44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705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2" name="Google Shape;352;p45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684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" name="Google Shape;362;p46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24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p20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32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21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80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22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56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3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81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4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23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" name="Google Shape;183;p25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8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9" name="Google Shape;189;p26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22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cxnSp>
        <p:nvCxnSpPr>
          <p:cNvPr id="25" name="Google Shape;25;p2"/>
          <p:cNvCxnSpPr/>
          <p:nvPr/>
        </p:nvCxnSpPr>
        <p:spPr>
          <a:xfrm>
            <a:off x="905744" y="434340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2"/>
          <p:cNvSpPr/>
          <p:nvPr/>
        </p:nvSpPr>
        <p:spPr>
          <a:xfrm>
            <a:off x="0" y="6334315"/>
            <a:ext cx="9144000" cy="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oud met bijschrift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13" y="0"/>
            <a:ext cx="3038100" cy="6858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3030053" y="0"/>
            <a:ext cx="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fbeelding met bijschrift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/>
        </p:nvSpPr>
        <p:spPr>
          <a:xfrm>
            <a:off x="0" y="4953000"/>
            <a:ext cx="9141600" cy="1905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12" y="4915076"/>
            <a:ext cx="91416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5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>
            <a:spLocks noGrp="1"/>
          </p:cNvSpPr>
          <p:nvPr>
            <p:ph type="pic" idx="2"/>
          </p:nvPr>
        </p:nvSpPr>
        <p:spPr>
          <a:xfrm>
            <a:off x="12" y="0"/>
            <a:ext cx="9144000" cy="4915200"/>
          </a:xfrm>
          <a:prstGeom prst="rect">
            <a:avLst/>
          </a:prstGeom>
          <a:solidFill>
            <a:srgbClr val="CCCCC2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822960" y="5907024"/>
            <a:ext cx="7589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 rot="5400000">
            <a:off x="2583210" y="85484"/>
            <a:ext cx="40233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e titel en teks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2" y="6334316"/>
            <a:ext cx="91440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 rot="5400000">
            <a:off x="4649550" y="2306502"/>
            <a:ext cx="5760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 rot="5400000">
            <a:off x="648975" y="391902"/>
            <a:ext cx="5760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2 inhoudselementen en tekst" type="twoObjAndTx">
  <p:cSld name="TWO_OBJECTS_AND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ier objecten" type="fourObj">
  <p:cSld name="FOUR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kst en 2 inhoudselementen" type="txAndTwoObj">
  <p:cSld name="TEXT_AND_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ekop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905744" y="434340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7"/>
          <p:cNvSpPr/>
          <p:nvPr/>
        </p:nvSpPr>
        <p:spPr>
          <a:xfrm>
            <a:off x="0" y="6334315"/>
            <a:ext cx="9144000" cy="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2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2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315"/>
            <a:ext cx="9144000" cy="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895149" y="1737845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Van jagers tot nu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1"/>
          </p:nvPr>
        </p:nvSpPr>
        <p:spPr>
          <a:xfrm>
            <a:off x="825050" y="4455626"/>
            <a:ext cx="7543800" cy="1466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nl-NL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smtClean="0">
                <a:solidFill>
                  <a:schemeClr val="dk1"/>
                </a:solidFill>
              </a:rPr>
              <a:t>Jagers/verzamelaars </a:t>
            </a:r>
            <a:r>
              <a:rPr lang="nl-NL" dirty="0">
                <a:solidFill>
                  <a:schemeClr val="dk1"/>
                </a:solidFill>
              </a:rPr>
              <a:t>naar boeren 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dirty="0" err="1">
                <a:solidFill>
                  <a:schemeClr val="dk1"/>
                </a:solidFill>
              </a:rPr>
              <a:t>Ötzi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Belang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Ouderdom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Omstandigheden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Natuurlijke mummie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Uniek voor zijn tijd</a:t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Ontdekking</a:t>
            </a: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19 september 1991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Helmut &amp; Erica Simon</a:t>
            </a:r>
            <a:endParaRPr/>
          </a:p>
        </p:txBody>
      </p:sp>
      <p:pic>
        <p:nvPicPr>
          <p:cNvPr id="207" name="Google Shape;207;p26" descr="Oetzi-460_1000996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1628775"/>
            <a:ext cx="3048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 descr="Ötzi the Iceman half uncovered, face down in a pool of water with iced bank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5600" y="3644900"/>
            <a:ext cx="3024188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‘Opgraving’</a:t>
            </a: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16" name="Google Shape;216;p27" descr="Otzis-recovery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3" y="1628775"/>
            <a:ext cx="4419600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 descr="otzi_ice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638" y="3789363"/>
            <a:ext cx="47625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 descr="otsidoo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8" y="1412875"/>
            <a:ext cx="6769100" cy="44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Datering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De bijl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Minstens 4000 jaar oud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C-14 methode: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Ca. 5000 jaar oud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3300-3150 v. Chr.</a:t>
            </a:r>
            <a:endParaRPr/>
          </a:p>
        </p:txBody>
      </p:sp>
      <p:pic>
        <p:nvPicPr>
          <p:cNvPr id="226" name="Google Shape;226;p28" descr="buch_iceman_01l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1916832"/>
            <a:ext cx="347662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Grensconflict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34" name="Google Shape;234;p29" descr="otzi_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268413"/>
            <a:ext cx="5105400" cy="52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9" descr="oetzi_find_spo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4813"/>
            <a:ext cx="9144000" cy="608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Onderzoek</a:t>
            </a: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Lichaam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Attributen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Kleding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Omgeving</a:t>
            </a:r>
            <a:endParaRPr/>
          </a:p>
        </p:txBody>
      </p:sp>
      <p:sp>
        <p:nvSpPr>
          <p:cNvPr id="242" name="Google Shape;242;p30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Omgeving</a:t>
            </a:r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Hoe kon Ötzi zo intact blijven?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Greppel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Snel ingevroren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9" name="Google Shape;249;p31" descr="Oetzi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196975"/>
            <a:ext cx="6913563" cy="47228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/>
          <p:nvPr/>
        </p:nvSpPr>
        <p:spPr>
          <a:xfrm>
            <a:off x="107950" y="6021388"/>
            <a:ext cx="719138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Kleding</a:t>
            </a:r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Riem, leggings, lendendoek, schoenen, jas, cape &amp; muts</a:t>
            </a:r>
            <a:endParaRPr/>
          </a:p>
        </p:txBody>
      </p:sp>
      <p:pic>
        <p:nvPicPr>
          <p:cNvPr id="257" name="Google Shape;257;p32" descr="otzi_cloth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3" y="1268413"/>
            <a:ext cx="7704137" cy="357663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65" name="Google Shape;265;p33" descr="Seine Gürteltasch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8" y="692150"/>
            <a:ext cx="2779712" cy="19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 descr="Die Schuh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981075"/>
            <a:ext cx="2303463" cy="16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 descr="The Legging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313" y="692150"/>
            <a:ext cx="2203450" cy="155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 descr="Der Lendenschurz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313" y="2349500"/>
            <a:ext cx="2492375" cy="175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 descr="Der Fellmante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1863" y="3141663"/>
            <a:ext cx="2879725" cy="202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 descr="iceman_cloth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19475" y="2708275"/>
            <a:ext cx="23812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 descr="Die Bärenfellmütz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9750" y="4437063"/>
            <a:ext cx="2276475" cy="16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3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4427538" y="274638"/>
            <a:ext cx="42592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Attributen</a:t>
            </a:r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body" idx="1"/>
          </p:nvPr>
        </p:nvSpPr>
        <p:spPr>
          <a:xfrm>
            <a:off x="4427538" y="1628775"/>
            <a:ext cx="42703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Retoucheur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Bijl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Dolk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Rugzak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Pijlen, boog, pijlkoker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Esdoornbladeren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Emmertjes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Pijlpuntjes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Paddenstoelen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Etc…</a:t>
            </a:r>
            <a:endParaRPr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pic>
        <p:nvPicPr>
          <p:cNvPr id="279" name="Google Shape;279;p34" descr="otsisg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0"/>
            <a:ext cx="4257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846" y="1748788"/>
            <a:ext cx="1221056" cy="146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5083" y="1235233"/>
            <a:ext cx="1407714" cy="198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j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3359" y="1797528"/>
            <a:ext cx="999400" cy="150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c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5023" y="3892169"/>
            <a:ext cx="929402" cy="113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420860" y="204525"/>
            <a:ext cx="64683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nl-NL" sz="8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 tijdvakken</a:t>
            </a:r>
            <a:endParaRPr/>
          </a:p>
        </p:txBody>
      </p:sp>
      <p:pic>
        <p:nvPicPr>
          <p:cNvPr id="141" name="Google Shape;141;p17" descr="cat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575" y="3447563"/>
            <a:ext cx="2201011" cy="15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http://media.nbcbayarea.com/images/654*368/72125418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85152" y="2888834"/>
            <a:ext cx="2869871" cy="148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99316" y="1225722"/>
            <a:ext cx="1244388" cy="142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http://www.germanen-plakat.de/wp-content/uploads/fredegunde-und-rigunth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02225" y="968945"/>
            <a:ext cx="2479703" cy="179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http://www.emersonkent.com/images/polybius_bio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51513" y="2681985"/>
            <a:ext cx="1384382" cy="16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/>
          <p:nvPr/>
        </p:nvSpPr>
        <p:spPr>
          <a:xfrm>
            <a:off x="2444550" y="5023900"/>
            <a:ext cx="51270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nl-NL" sz="80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 personen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Retoucheur, pijlen en bijl</a:t>
            </a:r>
            <a:endParaRPr/>
          </a:p>
        </p:txBody>
      </p:sp>
      <p:pic>
        <p:nvPicPr>
          <p:cNvPr id="285" name="Google Shape;285;p35" descr="Der Retusche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8" y="1341438"/>
            <a:ext cx="35718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 descr="ice_arro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3" y="1700213"/>
            <a:ext cx="3663950" cy="41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5" descr="Das Bei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692275" y="3500438"/>
            <a:ext cx="3571875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95" name="Google Shape;295;p36" descr="Ötzi reconstru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76250"/>
            <a:ext cx="4300538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Lichaam</a:t>
            </a:r>
            <a:endParaRPr/>
          </a:p>
        </p:txBody>
      </p:sp>
      <p:sp>
        <p:nvSpPr>
          <p:cNvPr id="302" name="Google Shape;302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98646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1.65 meter, 50 kilo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DNA: Europeaan (Corsica, Sicilië)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Eten: graan, vlees, groente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Leeftijd: ongeveer 45 jaar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Ziektes: ouderdom, artritis, gebroken ribben, parasiet, chronische ziekte?, Lyme, lactose intolerant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03" name="Google Shape;303;p37" descr="otz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7050" y="1052513"/>
            <a:ext cx="1947863" cy="48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 descr="otzi-reconstruction-bod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788" y="981075"/>
            <a:ext cx="2843212" cy="52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 descr="ANGELINATAT55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8" y="1341438"/>
            <a:ext cx="3781425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7" descr="otz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3175" y="188913"/>
            <a:ext cx="2790825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7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Voortgang</a:t>
            </a:r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Misschien wel het belangrijkste van de hele opleiding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Inleiding op de cursus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Tijd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Tijd van jagers en boeren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Kenmerkende aspecten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Persoon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Kenmerkende aspecten &amp; persoon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Kenmerkende aspecten</a:t>
            </a:r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Levenswijze van jagen en verzamelen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Neolithische revolutie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Eerste stedelijke samenlevingen</a:t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9"/>
          <p:cNvSpPr/>
          <p:nvPr/>
        </p:nvSpPr>
        <p:spPr>
          <a:xfrm>
            <a:off x="5048390" y="3140968"/>
            <a:ext cx="3621857" cy="2389406"/>
          </a:xfrm>
          <a:prstGeom prst="cloudCallout">
            <a:avLst>
              <a:gd name="adj1" fmla="val -58910"/>
              <a:gd name="adj2" fmla="val -78626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Het gelijktijdige van het ongelijktijdige</a:t>
            </a:r>
            <a:endParaRPr sz="24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Hoe kwam Ötzi om het leven?</a:t>
            </a:r>
            <a:endParaRPr/>
          </a:p>
        </p:txBody>
      </p:sp>
      <p:sp>
        <p:nvSpPr>
          <p:cNvPr id="327" name="Google Shape;327;p40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Eerste speculaties: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op de vlucht?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gevallen?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sneeuwstorm?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uitgeput?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Nieuwe vondst in 2001</a:t>
            </a:r>
            <a:endParaRPr/>
          </a:p>
        </p:txBody>
      </p:sp>
      <p:pic>
        <p:nvPicPr>
          <p:cNvPr id="328" name="Google Shape;328;p40" descr="iceman-illustration_7710_600x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8" y="1196975"/>
            <a:ext cx="4262437" cy="33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0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Doodsoorzaak</a:t>
            </a:r>
            <a:endParaRPr/>
          </a:p>
        </p:txBody>
      </p:sp>
      <p:sp>
        <p:nvSpPr>
          <p:cNvPr id="335" name="Google Shape;335;p4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Pijlpunt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Gevecht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Hoofdwond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36" name="Google Shape;336;p41" descr="otzi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1557338"/>
            <a:ext cx="3429000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44" name="Google Shape;344;p42" descr="c3b6tzi-national-geographic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2" descr="c3b6tzi-national-geographic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2" descr="c3b6tzi-national-geographic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2" descr="c3b6tzi-national-geographic"/>
          <p:cNvSpPr/>
          <p:nvPr/>
        </p:nvSpPr>
        <p:spPr>
          <a:xfrm>
            <a:off x="144463" y="460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2" descr="c3b6tzi-national-geographic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42" descr="c3b6tzi-national-geo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133350"/>
            <a:ext cx="8953500" cy="65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Terug naar het heden</a:t>
            </a:r>
            <a:endParaRPr/>
          </a:p>
        </p:txBody>
      </p:sp>
      <p:sp>
        <p:nvSpPr>
          <p:cNvPr id="355" name="Google Shape;355;p4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56" name="Google Shape;356;p43" descr="sguardo-nella-cella(2)"/>
          <p:cNvSpPr/>
          <p:nvPr/>
        </p:nvSpPr>
        <p:spPr>
          <a:xfrm>
            <a:off x="144463" y="460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3" descr="sguardo-nella-cella(2)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43" descr="archeologiemuseum_oetzi_schnalstal_suedtir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3" y="2205038"/>
            <a:ext cx="6913562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3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Volgende week</a:t>
            </a:r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/>
              <a:t>Werkcollege: Tijd van Jagers en Boeren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49 kenmerkende aspecten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Samenvatten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Bestuderen: hoofdstuk 1.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Hoorcollege: Tijd van Grieken en Romeinen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Bestuderen hoofdstuk 2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Vrijdag 8.30 uur</a:t>
            </a:r>
            <a:endParaRPr/>
          </a:p>
        </p:txBody>
      </p:sp>
      <p:sp>
        <p:nvSpPr>
          <p:cNvPr id="366" name="Google Shape;366;p44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/>
        </p:nvSpPr>
        <p:spPr>
          <a:xfrm>
            <a:off x="683568" y="549275"/>
            <a:ext cx="7488832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</a:pPr>
            <a:r>
              <a:rPr lang="nl-NL" sz="55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Tijd van jagers en Boeren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</a:pPr>
            <a:r>
              <a:rPr lang="nl-NL" sz="55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Ötzi</a:t>
            </a:r>
            <a:endParaRPr sz="5500" b="1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2" name="Google Shape;152;p18" descr="http://media.nbcbayarea.com/images/654*368/721254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47" y="1043864"/>
            <a:ext cx="8481040" cy="477338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Tijd van jagers en boeren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Kenmerkende aspecten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nl-NL"/>
              <a:t>de levenswijze van jager-verzamelaars 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nl-NL"/>
              <a:t>het ontstaan van landbouw en landbouwsamenlevingen 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nl-NL"/>
              <a:t>het ontstaan van de eerste stedelijke gemeenschappen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/>
              <a:t>De levenswijze van jager-verzamelaars </a:t>
            </a:r>
            <a:r>
              <a:rPr lang="nl-NL"/>
              <a:t/>
            </a:r>
            <a:br>
              <a:rPr lang="nl-NL"/>
            </a:b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Kleine groepen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Nomadisch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Weinig bezit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Taal en symbolisch denken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Primitieve werktuigen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Oude steentijd / Paleolithicum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7" name="Google Shape;167;p20" descr="http://threeships.timerime.com/users/22672/media/bosjesmann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8971" y="2108267"/>
            <a:ext cx="3521968" cy="264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het ontstaan van landbouw en landbouwsamenlevingen </a:t>
            </a:r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163534" y="18589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 "/>
            </a:pPr>
            <a:r>
              <a:rPr lang="nl-NL" sz="2500"/>
              <a:t>Klimaatsverandering: wegtrekken van de ijstijd</a:t>
            </a:r>
            <a:endParaRPr sz="1700"/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 "/>
            </a:pPr>
            <a:r>
              <a:rPr lang="nl-NL" sz="2500"/>
              <a:t>Neolithische revolutie</a:t>
            </a:r>
            <a:endParaRPr sz="1700"/>
          </a:p>
          <a:p>
            <a:pPr marL="742950" lvl="1" indent="-266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Char char="◦"/>
            </a:pPr>
            <a:r>
              <a:rPr lang="nl-NL" sz="2100"/>
              <a:t>Meer evolutie dan revolutie</a:t>
            </a:r>
            <a:endParaRPr sz="1500"/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 "/>
            </a:pPr>
            <a:r>
              <a:rPr lang="nl-NL" sz="2500"/>
              <a:t>Grotere groepen</a:t>
            </a:r>
            <a:endParaRPr sz="1700"/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 "/>
            </a:pPr>
            <a:r>
              <a:rPr lang="nl-NL" sz="2500"/>
              <a:t>Naar semi-nomadisch en sedentair</a:t>
            </a:r>
            <a:endParaRPr sz="1700"/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 "/>
            </a:pPr>
            <a:r>
              <a:rPr lang="nl-NL" sz="2500"/>
              <a:t>Mesolithicum (middensteentijd) en neolithicum (nieuwe steentijd)</a:t>
            </a:r>
            <a:endParaRPr sz="1700"/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 "/>
            </a:pPr>
            <a:r>
              <a:rPr lang="nl-NL" sz="2500"/>
              <a:t>Meer bezit 🡪 meer hiërarchie</a:t>
            </a:r>
            <a:endParaRPr sz="1700"/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 "/>
            </a:pPr>
            <a:r>
              <a:rPr lang="nl-NL" sz="2500"/>
              <a:t>Bronstijd, ijzertijd</a:t>
            </a:r>
            <a:endParaRPr sz="2500"/>
          </a:p>
        </p:txBody>
      </p:sp>
      <p:pic>
        <p:nvPicPr>
          <p:cNvPr id="174" name="Google Shape;174;p21" descr="http://www.entoen.nu/afb/Klokhuis/Huneb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285" y="4440856"/>
            <a:ext cx="2876327" cy="185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het ontstaan van de eerste stedelijke gemeenschappen 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Egypte (Nijl) en Mesopotamië (Eufraat en Tigris)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Redistributie-economie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Schrift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Specialisatie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Gelaagde samenleving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Voortgang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 "/>
            </a:pPr>
            <a:r>
              <a:rPr lang="nl-NL" sz="2800"/>
              <a:t>Misschien wel het belangrijkste van de hele opleiding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Inleiding op de cursus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Tijd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Tijd van jagers en boeren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Kenmerkende aspecten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Persoon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◦"/>
            </a:pPr>
            <a:r>
              <a:rPr lang="nl-NL"/>
              <a:t>Kenmerkende aspecten &amp; persoon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Ötzi</a:t>
            </a:r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Belang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Ontdekking en ‘opgraving’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Grensconflict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 "/>
            </a:pPr>
            <a:r>
              <a:rPr lang="nl-NL"/>
              <a:t>Onderzoek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454760" y="5951479"/>
            <a:ext cx="1164912" cy="7207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Diavoorstelling (4:3)</PresentationFormat>
  <Paragraphs>139</Paragraphs>
  <Slides>29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Calibri</vt:lpstr>
      <vt:lpstr>Bookman Old Style</vt:lpstr>
      <vt:lpstr>Arial Narrow</vt:lpstr>
      <vt:lpstr>Arial</vt:lpstr>
      <vt:lpstr>Terugblik</vt:lpstr>
      <vt:lpstr>Van jagers tot nu</vt:lpstr>
      <vt:lpstr>PowerPoint-presentatie</vt:lpstr>
      <vt:lpstr>PowerPoint-presentatie</vt:lpstr>
      <vt:lpstr>Tijd van jagers en boeren</vt:lpstr>
      <vt:lpstr>De levenswijze van jager-verzamelaars  </vt:lpstr>
      <vt:lpstr>het ontstaan van landbouw en landbouwsamenlevingen </vt:lpstr>
      <vt:lpstr>het ontstaan van de eerste stedelijke gemeenschappen </vt:lpstr>
      <vt:lpstr>Voortgang</vt:lpstr>
      <vt:lpstr>Ötzi</vt:lpstr>
      <vt:lpstr>Belang</vt:lpstr>
      <vt:lpstr>Ontdekking</vt:lpstr>
      <vt:lpstr>‘Opgraving’</vt:lpstr>
      <vt:lpstr>Datering</vt:lpstr>
      <vt:lpstr>Grensconflict</vt:lpstr>
      <vt:lpstr>Onderzoek</vt:lpstr>
      <vt:lpstr>Omgeving</vt:lpstr>
      <vt:lpstr>Kleding</vt:lpstr>
      <vt:lpstr>PowerPoint-presentatie</vt:lpstr>
      <vt:lpstr>Attributen</vt:lpstr>
      <vt:lpstr>Retoucheur, pijlen en bijl</vt:lpstr>
      <vt:lpstr>PowerPoint-presentatie</vt:lpstr>
      <vt:lpstr>Lichaam</vt:lpstr>
      <vt:lpstr>Voortgang</vt:lpstr>
      <vt:lpstr>Kenmerkende aspecten</vt:lpstr>
      <vt:lpstr>Hoe kwam Ötzi om het leven?</vt:lpstr>
      <vt:lpstr>Doodsoorzaak</vt:lpstr>
      <vt:lpstr>PowerPoint-presentatie</vt:lpstr>
      <vt:lpstr>Terug naar het heden</vt:lpstr>
      <vt:lpstr>Volgende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jagers tot nu</dc:title>
  <cp:lastModifiedBy>Paul de Haan</cp:lastModifiedBy>
  <cp:revision>1</cp:revision>
  <dcterms:modified xsi:type="dcterms:W3CDTF">2019-08-05T14:29:41Z</dcterms:modified>
</cp:coreProperties>
</file>